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8"/>
  </p:notesMasterIdLst>
  <p:sldIdLst>
    <p:sldId id="256" r:id="rId2"/>
    <p:sldId id="257" r:id="rId3"/>
    <p:sldId id="269" r:id="rId4"/>
    <p:sldId id="271" r:id="rId5"/>
    <p:sldId id="258" r:id="rId6"/>
    <p:sldId id="27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127" autoAdjust="0"/>
  </p:normalViewPr>
  <p:slideViewPr>
    <p:cSldViewPr snapToGrid="0">
      <p:cViewPr varScale="1">
        <p:scale>
          <a:sx n="86" d="100"/>
          <a:sy n="86" d="100"/>
        </p:scale>
        <p:origin x="562"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7443-3D3A-42CF-8597-4B5FCCDB0489}"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BDE01-B9D4-46CD-9540-6AF2C33658D3}" type="slidenum">
              <a:rPr lang="en-US" smtClean="0"/>
              <a:t>‹#›</a:t>
            </a:fld>
            <a:endParaRPr lang="en-US"/>
          </a:p>
        </p:txBody>
      </p:sp>
    </p:spTree>
    <p:extLst>
      <p:ext uri="{BB962C8B-B14F-4D97-AF65-F5344CB8AC3E}">
        <p14:creationId xmlns:p14="http://schemas.microsoft.com/office/powerpoint/2010/main" val="36898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18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42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444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759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12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625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267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3628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4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821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639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64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13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97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368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78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29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2/17/2023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5089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rcad.ir/product/331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effectLst/>
                <a:cs typeface="+mj-cs"/>
              </a:rPr>
              <a:t>منبع دو جداره</a:t>
            </a:r>
            <a:endParaRPr lang="en-US" dirty="0">
              <a:effectLst>
                <a:outerShdw blurRad="38100" dist="38100" dir="2700000" algn="tl">
                  <a:srgbClr val="000000">
                    <a:alpha val="43137"/>
                  </a:srgbClr>
                </a:outerShdw>
              </a:effectLst>
              <a:cs typeface="+mj-cs"/>
            </a:endParaRPr>
          </a:p>
        </p:txBody>
      </p:sp>
      <p:sp>
        <p:nvSpPr>
          <p:cNvPr id="3" name="Subtitle 2"/>
          <p:cNvSpPr>
            <a:spLocks noGrp="1"/>
          </p:cNvSpPr>
          <p:nvPr>
            <p:ph type="subTitle" idx="1"/>
          </p:nvPr>
        </p:nvSpPr>
        <p:spPr>
          <a:xfrm>
            <a:off x="1370693" y="3997732"/>
            <a:ext cx="9440034" cy="1410609"/>
          </a:xfrm>
        </p:spPr>
        <p:txBody>
          <a:bodyPr>
            <a:normAutofit/>
          </a:bodyPr>
          <a:lstStyle/>
          <a:p>
            <a:pPr rtl="1"/>
            <a:r>
              <a:rPr lang="fa-IR" dirty="0"/>
              <a:t>استاد: </a:t>
            </a:r>
            <a:r>
              <a:rPr lang="fa-IR" dirty="0">
                <a:solidFill>
                  <a:srgbClr val="FF0000"/>
                </a:solidFill>
              </a:rPr>
              <a:t>نام استاد</a:t>
            </a:r>
          </a:p>
          <a:p>
            <a:pPr rtl="1"/>
            <a:r>
              <a:rPr lang="fa-IR" dirty="0"/>
              <a:t>تهیه کننده: </a:t>
            </a:r>
            <a:r>
              <a:rPr lang="fa-IR" dirty="0">
                <a:solidFill>
                  <a:srgbClr val="FF0000"/>
                </a:solidFill>
              </a:rPr>
              <a:t>اسامی تهیه کنندگان</a:t>
            </a:r>
            <a:endParaRPr lang="en-US" dirty="0">
              <a:solidFill>
                <a:srgbClr val="FF0000"/>
              </a:solidFill>
            </a:endParaRPr>
          </a:p>
        </p:txBody>
      </p:sp>
      <p:pic>
        <p:nvPicPr>
          <p:cNvPr id="5" name="Picture 4">
            <a:extLst>
              <a:ext uri="{FF2B5EF4-FFF2-40B4-BE49-F238E27FC236}">
                <a16:creationId xmlns:a16="http://schemas.microsoft.com/office/drawing/2014/main" id="{E8F0768F-CE3F-401E-9662-30ED9F18AA1C}"/>
              </a:ext>
            </a:extLst>
          </p:cNvPr>
          <p:cNvPicPr>
            <a:picLocks noChangeAspect="1"/>
          </p:cNvPicPr>
          <p:nvPr/>
        </p:nvPicPr>
        <p:blipFill>
          <a:blip r:embed="rId2"/>
          <a:stretch>
            <a:fillRect/>
          </a:stretch>
        </p:blipFill>
        <p:spPr>
          <a:xfrm>
            <a:off x="325252" y="23112"/>
            <a:ext cx="1662169" cy="1347037"/>
          </a:xfrm>
          <a:prstGeom prst="rect">
            <a:avLst/>
          </a:prstGeom>
        </p:spPr>
      </p:pic>
    </p:spTree>
    <p:extLst>
      <p:ext uri="{BB962C8B-B14F-4D97-AF65-F5344CB8AC3E}">
        <p14:creationId xmlns:p14="http://schemas.microsoft.com/office/powerpoint/2010/main" val="271158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cs typeface="+mj-cs"/>
              </a:rPr>
              <a:t>منبع دو جداره چیست؟</a:t>
            </a:r>
            <a:endParaRPr lang="en-US" sz="2800" b="1" dirty="0">
              <a:cs typeface="+mj-cs"/>
            </a:endParaRPr>
          </a:p>
        </p:txBody>
      </p:sp>
      <p:sp>
        <p:nvSpPr>
          <p:cNvPr id="3" name="Content Placeholder 2"/>
          <p:cNvSpPr>
            <a:spLocks noGrp="1"/>
          </p:cNvSpPr>
          <p:nvPr>
            <p:ph idx="1"/>
          </p:nvPr>
        </p:nvSpPr>
        <p:spPr>
          <a:xfrm>
            <a:off x="3657600" y="1832810"/>
            <a:ext cx="7609957" cy="4058751"/>
          </a:xfrm>
        </p:spPr>
        <p:txBody>
          <a:bodyPr>
            <a:normAutofit/>
          </a:bodyPr>
          <a:lstStyle/>
          <a:p>
            <a:pPr marL="36900" indent="0" algn="just" rtl="1">
              <a:buNone/>
            </a:pPr>
            <a:r>
              <a:rPr lang="fa-IR" dirty="0">
                <a:effectLst/>
                <a:cs typeface="+mj-cs"/>
              </a:rPr>
              <a:t>منبع دوجداره یا مخزن دوجداره یکی از منابع تامین آب گرم ساختمان های مسکونی و یا صنعتی می باشد که در واقع نقش مبدل حرارتی غیرمستقیم دارد. طراحی و تولید منبع دوجداره با توجه به احتمال بروز ترکیدگی در آنها نیاز به رعایت استانداردهای متعدد داشته و در زمان خرید باید به آن توجه داشت.</a:t>
            </a:r>
          </a:p>
          <a:p>
            <a:pPr marL="36900" indent="0" algn="just" rtl="1">
              <a:buNone/>
            </a:pPr>
            <a:r>
              <a:rPr lang="fa-IR" dirty="0">
                <a:effectLst/>
              </a:rPr>
              <a:t>منبع دوجداره به مجموعه ای از دو استوانه با سایزهای متفاوت گفته میشود که میان آنها فضای خالی وجود داشته و برای انتقال دما از آب گرم به آب سرد مورد استفاده قرار می گیرد. به عبارت دیگر، مخزن دوجداره از دو استوانه داخلی و خارجی تشکیل شده است که در استوانه داخلی آب سرد و در خارجی آب گرم تولید شده توسط دیگ بخار (بویلر) وارد میشود. اختلاف دمای موجود در دو سیال بخش های داخلی و خارجی باعث انتقال دما و گرم شدن آب مجرای داخلی می گردد.</a:t>
            </a:r>
          </a:p>
          <a:p>
            <a:pPr marL="36900" indent="0" algn="just" rtl="1">
              <a:buNone/>
            </a:pPr>
            <a:r>
              <a:rPr lang="fa-IR" dirty="0">
                <a:effectLst/>
              </a:rPr>
              <a:t>این گروه از تجهیزات آب گرم کن های ساختمانی در اغلب مواقع در پشت بام نصب شده و با اتصالات متعدد با موتورخانه و دیگ بویلر در ارتباط می باشند.</a:t>
            </a:r>
            <a:endParaRPr lang="en-US" dirty="0">
              <a:effectLst/>
              <a:cs typeface="+mj-cs"/>
            </a:endParaRPr>
          </a:p>
        </p:txBody>
      </p:sp>
      <p:pic>
        <p:nvPicPr>
          <p:cNvPr id="4" name="Picture 3"/>
          <p:cNvPicPr>
            <a:picLocks noChangeAspect="1"/>
          </p:cNvPicPr>
          <p:nvPr/>
        </p:nvPicPr>
        <p:blipFill rotWithShape="1">
          <a:blip r:embed="rId2"/>
          <a:srcRect l="5767" t="8595" r="4848" b="10155"/>
          <a:stretch/>
        </p:blipFill>
        <p:spPr>
          <a:xfrm>
            <a:off x="261477" y="2264610"/>
            <a:ext cx="3220518" cy="2211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E5C6BA7-1304-4CF1-B445-D9BAA0795384}"/>
              </a:ext>
            </a:extLst>
          </p:cNvPr>
          <p:cNvPicPr>
            <a:picLocks noChangeAspect="1"/>
          </p:cNvPicPr>
          <p:nvPr/>
        </p:nvPicPr>
        <p:blipFill>
          <a:blip r:embed="rId3"/>
          <a:stretch>
            <a:fillRect/>
          </a:stretch>
        </p:blipFill>
        <p:spPr>
          <a:xfrm>
            <a:off x="325252" y="23112"/>
            <a:ext cx="1662169" cy="1347037"/>
          </a:xfrm>
          <a:prstGeom prst="rect">
            <a:avLst/>
          </a:prstGeom>
        </p:spPr>
      </p:pic>
    </p:spTree>
    <p:extLst>
      <p:ext uri="{BB962C8B-B14F-4D97-AF65-F5344CB8AC3E}">
        <p14:creationId xmlns:p14="http://schemas.microsoft.com/office/powerpoint/2010/main" val="47215702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cs typeface="+mn-cs"/>
              </a:rPr>
              <a:t>منبع دوجداره چیست؟</a:t>
            </a:r>
            <a:endParaRPr lang="en-US" sz="2800" b="1" dirty="0">
              <a:cs typeface="+mn-cs"/>
            </a:endParaRPr>
          </a:p>
        </p:txBody>
      </p:sp>
      <p:sp>
        <p:nvSpPr>
          <p:cNvPr id="3" name="Content Placeholder 2"/>
          <p:cNvSpPr>
            <a:spLocks noGrp="1"/>
          </p:cNvSpPr>
          <p:nvPr>
            <p:ph idx="1"/>
          </p:nvPr>
        </p:nvSpPr>
        <p:spPr>
          <a:xfrm>
            <a:off x="913795" y="1732449"/>
            <a:ext cx="10353762" cy="4299383"/>
          </a:xfrm>
        </p:spPr>
        <p:txBody>
          <a:bodyPr>
            <a:normAutofit/>
          </a:bodyPr>
          <a:lstStyle/>
          <a:p>
            <a:pPr marL="36900" indent="0" algn="just" rtl="1">
              <a:buNone/>
            </a:pPr>
            <a:r>
              <a:rPr lang="fa-IR" dirty="0">
                <a:effectLst/>
              </a:rPr>
              <a:t>منبع دوجداره یک آبگرمکن غیر مستقیم جهت تأمین آب گرم مصرفی بهداشتی می باشد. به این معنی که یک واسطه انتقال حرارت در تماس مستقیم با گرم‌کننده (دیگ)، انرژی حرارتی را دریافت کرده و به آب گرم مصرفی منتقل می‌کند. در نتیجه منبع آب گرم دو جداره در تماس مستقیم با شعله قرار نمی‌گیرد. وظیفه منبع آب گرم دوجداره در موتورخانه تأمین آب گرم مصرفی داخل ساختمان می‌باشد. در ساختمان هایی که موتورخانه مرکزی دارند، برای تأمین آب گرم لزوماً باید از منبع دوجداره یا منبع کویل دار استفاده کرد. منبع دوجداره با ایجاد شرایط تبادل حرارتی به صورت غیر مستقیم بین آب سیستم موتورخانه و آب مصرفی سبب افزایش دمای آب مصرفی می شود.</a:t>
            </a:r>
          </a:p>
          <a:p>
            <a:pPr marL="36900" indent="0" algn="just" rtl="1">
              <a:buNone/>
            </a:pPr>
            <a:r>
              <a:rPr lang="fa-IR" dirty="0">
                <a:effectLst/>
              </a:rPr>
              <a:t>منبع دوجداره به صورت غیر مستقیم و با بهره گیری از گرمای سیال های داغ مانند بخار آب گرم، آب داغ و آب گرم مصرفی را تولید می کند. منابع دو جداره از رایج ترین منابع تولید آب گرم مصرفی می باشد. کاربرد منبع دو جداره برای تولید آب گرم مصرفی در ظرفیت های پایین است و در ظرفیت های بالاتر از منبع آب گرم کویلی استفاده می شود.</a:t>
            </a:r>
            <a:endParaRPr lang="en-US" dirty="0"/>
          </a:p>
        </p:txBody>
      </p:sp>
      <p:pic>
        <p:nvPicPr>
          <p:cNvPr id="4" name="Picture 3">
            <a:extLst>
              <a:ext uri="{FF2B5EF4-FFF2-40B4-BE49-F238E27FC236}">
                <a16:creationId xmlns:a16="http://schemas.microsoft.com/office/drawing/2014/main" id="{AF8646A4-93BB-46DC-9F9F-CB156AF83A55}"/>
              </a:ext>
            </a:extLst>
          </p:cNvPr>
          <p:cNvPicPr>
            <a:picLocks noChangeAspect="1"/>
          </p:cNvPicPr>
          <p:nvPr/>
        </p:nvPicPr>
        <p:blipFill>
          <a:blip r:embed="rId2"/>
          <a:stretch>
            <a:fillRect/>
          </a:stretch>
        </p:blipFill>
        <p:spPr>
          <a:xfrm>
            <a:off x="325252" y="23112"/>
            <a:ext cx="1662169" cy="1347037"/>
          </a:xfrm>
          <a:prstGeom prst="rect">
            <a:avLst/>
          </a:prstGeom>
        </p:spPr>
      </p:pic>
    </p:spTree>
    <p:extLst>
      <p:ext uri="{BB962C8B-B14F-4D97-AF65-F5344CB8AC3E}">
        <p14:creationId xmlns:p14="http://schemas.microsoft.com/office/powerpoint/2010/main" val="37573027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latin typeface="Arial" panose="020B0604020202020204" pitchFamily="34" charset="0"/>
                <a:cs typeface="Arial" panose="020B0604020202020204" pitchFamily="34" charset="0"/>
              </a:rPr>
              <a:t>انواع منبع دوجداره</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7011" y="1732449"/>
            <a:ext cx="6310546" cy="4588140"/>
          </a:xfrm>
        </p:spPr>
        <p:txBody>
          <a:bodyPr>
            <a:normAutofit lnSpcReduction="10000"/>
          </a:bodyPr>
          <a:lstStyle/>
          <a:p>
            <a:pPr marL="36900" indent="0" algn="just" rtl="1" fontAlgn="base">
              <a:buNone/>
            </a:pPr>
            <a:r>
              <a:rPr lang="fa-IR" dirty="0">
                <a:effectLst/>
              </a:rPr>
              <a:t>برعکس منبع کویل دار که به دو صورت افقی و عمودی تولید و عرضه میشوند این نوع منابع تنها به صورت افقی مورد استفاده قرار میگیرند و جریان آب به صورت معکوس در منبع جریان پیدا میکند یعنی آب سرد شهری از قسمت پایین وارد مخزن شده و بعد از گرم شدن از بوشن بالایی خازج شده و به لوله کشی ساختمان وارد میشود.</a:t>
            </a:r>
          </a:p>
          <a:p>
            <a:pPr marL="36900" indent="0" algn="just" rtl="1" fontAlgn="base">
              <a:buNone/>
            </a:pPr>
            <a:r>
              <a:rPr lang="fa-IR" dirty="0">
                <a:effectLst/>
              </a:rPr>
              <a:t>آب گرم بویلر ها نیز از بالا وارد جداره دوم شده و از سمت آب سرد ورودی در قسمت پایین خارج میشود، در عدسی های چب و راست انواع منبع دوجداره بوشنی تعبیه شده و برای برگشت اب مصرفی کاربرد دارد.</a:t>
            </a:r>
          </a:p>
          <a:p>
            <a:pPr marL="36900" indent="0" algn="just" rtl="1" fontAlgn="base">
              <a:buNone/>
            </a:pPr>
            <a:r>
              <a:rPr lang="fa-IR" dirty="0">
                <a:effectLst/>
              </a:rPr>
              <a:t>این نوع آبگرمکن ها نیز همانند دیگر آبگرمکن های صنعتی دارای شیر اطمینان بوده و این شیر اطمینام بر روی مخزن و فسمت میانی آن نصب میشود، همانطور که از اسم این شیر پیداست میتوان گفت حساس به دما بوده و بالا رفتن دما بیش از </a:t>
            </a:r>
            <a:r>
              <a:rPr lang="fa-IR" sz="1600" dirty="0">
                <a:effectLst/>
              </a:rPr>
              <a:t>100</a:t>
            </a:r>
            <a:r>
              <a:rPr lang="fa-IR" dirty="0">
                <a:effectLst/>
              </a:rPr>
              <a:t> درجه سانتی گراد قبل از این که آسیبی به سیستم لوله کشی وارد شود فعال شده و آب گرم را خارج میکند تا آب سرد جای آن را بگیرد و درجه آب کاهش پیدا کند.</a:t>
            </a:r>
          </a:p>
          <a:p>
            <a:pPr marL="36900" indent="0" algn="just">
              <a:buNone/>
            </a:pPr>
            <a:endParaRPr lang="en-US" dirty="0"/>
          </a:p>
        </p:txBody>
      </p:sp>
      <p:pic>
        <p:nvPicPr>
          <p:cNvPr id="4" name="Picture 3"/>
          <p:cNvPicPr>
            <a:picLocks noChangeAspect="1"/>
          </p:cNvPicPr>
          <p:nvPr/>
        </p:nvPicPr>
        <p:blipFill rotWithShape="1">
          <a:blip r:embed="rId2"/>
          <a:srcRect l="3125" t="3726" r="6744" b="4717"/>
          <a:stretch/>
        </p:blipFill>
        <p:spPr>
          <a:xfrm>
            <a:off x="385011" y="2374231"/>
            <a:ext cx="4395537" cy="2598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6E94ADD5-992B-4905-9626-F06419CD5523}"/>
              </a:ext>
            </a:extLst>
          </p:cNvPr>
          <p:cNvPicPr>
            <a:picLocks noChangeAspect="1"/>
          </p:cNvPicPr>
          <p:nvPr/>
        </p:nvPicPr>
        <p:blipFill>
          <a:blip r:embed="rId3"/>
          <a:stretch>
            <a:fillRect/>
          </a:stretch>
        </p:blipFill>
        <p:spPr>
          <a:xfrm>
            <a:off x="185293" y="107087"/>
            <a:ext cx="1662169" cy="1347037"/>
          </a:xfrm>
          <a:prstGeom prst="rect">
            <a:avLst/>
          </a:prstGeom>
        </p:spPr>
      </p:pic>
    </p:spTree>
    <p:extLst>
      <p:ext uri="{BB962C8B-B14F-4D97-AF65-F5344CB8AC3E}">
        <p14:creationId xmlns:p14="http://schemas.microsoft.com/office/powerpoint/2010/main" val="294214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cs typeface="+mj-cs"/>
              </a:rPr>
              <a:t>اجزای منبع دوجداره</a:t>
            </a:r>
            <a:endParaRPr lang="en-US" sz="2800" b="1" dirty="0">
              <a:cs typeface="+mj-cs"/>
            </a:endParaRPr>
          </a:p>
        </p:txBody>
      </p:sp>
      <p:sp>
        <p:nvSpPr>
          <p:cNvPr id="3" name="Content Placeholder 2"/>
          <p:cNvSpPr>
            <a:spLocks noGrp="1"/>
          </p:cNvSpPr>
          <p:nvPr>
            <p:ph idx="1"/>
          </p:nvPr>
        </p:nvSpPr>
        <p:spPr>
          <a:xfrm>
            <a:off x="3691054" y="1732449"/>
            <a:ext cx="7576503" cy="4058751"/>
          </a:xfrm>
        </p:spPr>
        <p:txBody>
          <a:bodyPr>
            <a:noAutofit/>
          </a:bodyPr>
          <a:lstStyle/>
          <a:p>
            <a:pPr marL="36900" indent="0" algn="just" rtl="1">
              <a:buNone/>
            </a:pPr>
            <a:r>
              <a:rPr lang="fa-IR" dirty="0">
                <a:effectLst/>
                <a:cs typeface="+mj-cs"/>
              </a:rPr>
              <a:t>همانطور که از نام منبع دوجداره بر می آید، این محصول، متشکل از دوجداره گالوانیزه فولادی است که در استوانه داخلی آن، آب شهری و در حدفاصل بین استوانه داخلی و خارجی، آب گرم دیگ حرارت مرکزی جریان می یابد. این منبع یکی از انواع مبدل های حرارتی غیرمستقیم می باشد</a:t>
            </a:r>
            <a:r>
              <a:rPr lang="en-US" dirty="0">
                <a:effectLst/>
                <a:cs typeface="+mj-cs"/>
              </a:rPr>
              <a:t>.</a:t>
            </a:r>
          </a:p>
          <a:p>
            <a:pPr marL="36900" indent="0" algn="just" rtl="1">
              <a:buNone/>
            </a:pPr>
            <a:r>
              <a:rPr lang="fa-IR" dirty="0">
                <a:effectLst/>
                <a:cs typeface="+mj-cs"/>
              </a:rPr>
              <a:t>برای پیاده سازی و طراحی منبع دوجداره از اجزا و اتصالات متعددی استفاده شده که هر یک وظیفه خاصی را بر عهده دارند. در حالت کلی اجزای منبع دوجداره شامل موارد زیر می باشد:</a:t>
            </a:r>
            <a:endParaRPr lang="en-US" dirty="0">
              <a:effectLst/>
              <a:cs typeface="+mj-cs"/>
            </a:endParaRPr>
          </a:p>
          <a:p>
            <a:pPr marL="36900" indent="0" algn="just" rtl="1">
              <a:buNone/>
            </a:pPr>
            <a:r>
              <a:rPr lang="fa-IR" dirty="0">
                <a:effectLst/>
                <a:cs typeface="+mj-cs"/>
              </a:rPr>
              <a:t>1 - منبع داخلی و خارجی</a:t>
            </a:r>
          </a:p>
          <a:p>
            <a:pPr marL="36900" indent="0" algn="just" rtl="1">
              <a:buNone/>
            </a:pPr>
            <a:r>
              <a:rPr lang="fa-IR" dirty="0">
                <a:effectLst/>
                <a:cs typeface="+mj-cs"/>
              </a:rPr>
              <a:t>2 - شیرهای ورودی و خروجی منبع دوجداره </a:t>
            </a:r>
          </a:p>
          <a:p>
            <a:pPr marL="36900" indent="0" algn="just" rtl="1">
              <a:buNone/>
            </a:pPr>
            <a:r>
              <a:rPr lang="fa-IR" dirty="0">
                <a:effectLst/>
                <a:cs typeface="+mj-cs"/>
              </a:rPr>
              <a:t>3 - شیر اطمینان مخزن</a:t>
            </a:r>
          </a:p>
          <a:p>
            <a:pPr marL="36900" indent="0" algn="just" rtl="1">
              <a:buNone/>
            </a:pPr>
            <a:endParaRPr lang="fa-IR" dirty="0">
              <a:effectLst/>
            </a:endParaRPr>
          </a:p>
          <a:p>
            <a:pPr marL="36900" indent="0" algn="r" rtl="1">
              <a:buNone/>
            </a:pPr>
            <a:br>
              <a:rPr lang="fa-IR" dirty="0"/>
            </a:br>
            <a:endParaRPr lang="en-US" dirty="0">
              <a:effectLst/>
            </a:endParaRPr>
          </a:p>
        </p:txBody>
      </p:sp>
      <p:pic>
        <p:nvPicPr>
          <p:cNvPr id="4" name="Picture 3"/>
          <p:cNvPicPr>
            <a:picLocks noChangeAspect="1"/>
          </p:cNvPicPr>
          <p:nvPr/>
        </p:nvPicPr>
        <p:blipFill rotWithShape="1">
          <a:blip r:embed="rId2"/>
          <a:srcRect l="2672" t="7561" r="4954" b="2228"/>
          <a:stretch/>
        </p:blipFill>
        <p:spPr>
          <a:xfrm>
            <a:off x="194854" y="2135119"/>
            <a:ext cx="3496200" cy="3253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CFA93E62-970E-4F1E-A100-C71294E3EB77}"/>
              </a:ext>
            </a:extLst>
          </p:cNvPr>
          <p:cNvPicPr>
            <a:picLocks noChangeAspect="1"/>
          </p:cNvPicPr>
          <p:nvPr/>
        </p:nvPicPr>
        <p:blipFill>
          <a:blip r:embed="rId3"/>
          <a:stretch>
            <a:fillRect/>
          </a:stretch>
        </p:blipFill>
        <p:spPr>
          <a:xfrm>
            <a:off x="325252" y="23112"/>
            <a:ext cx="1662169" cy="1347037"/>
          </a:xfrm>
          <a:prstGeom prst="rect">
            <a:avLst/>
          </a:prstGeom>
        </p:spPr>
      </p:pic>
    </p:spTree>
    <p:extLst>
      <p:ext uri="{BB962C8B-B14F-4D97-AF65-F5344CB8AC3E}">
        <p14:creationId xmlns:p14="http://schemas.microsoft.com/office/powerpoint/2010/main" val="87108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9897-1CDF-4018-AAC8-5F85616585D9}"/>
              </a:ext>
            </a:extLst>
          </p:cNvPr>
          <p:cNvSpPr>
            <a:spLocks noGrp="1"/>
          </p:cNvSpPr>
          <p:nvPr>
            <p:ph type="title"/>
          </p:nvPr>
        </p:nvSpPr>
        <p:spPr>
          <a:xfrm>
            <a:off x="829819" y="1363252"/>
            <a:ext cx="10353762" cy="970450"/>
          </a:xfrm>
        </p:spPr>
        <p:txBody>
          <a:bodyPr>
            <a:normAutofit fontScale="90000"/>
          </a:bodyPr>
          <a:lstStyle/>
          <a:p>
            <a:r>
              <a:rPr lang="fa-IR" dirty="0"/>
              <a:t>جهت دانلود فایل کامل این پروژه بر روی لینک زیر کلیک کنید</a:t>
            </a:r>
            <a:endParaRPr lang="en-US" dirty="0"/>
          </a:p>
        </p:txBody>
      </p:sp>
      <p:sp>
        <p:nvSpPr>
          <p:cNvPr id="3" name="Content Placeholder 2">
            <a:extLst>
              <a:ext uri="{FF2B5EF4-FFF2-40B4-BE49-F238E27FC236}">
                <a16:creationId xmlns:a16="http://schemas.microsoft.com/office/drawing/2014/main" id="{79F2BD0C-FD33-44D3-BC02-7065AF717F88}"/>
              </a:ext>
            </a:extLst>
          </p:cNvPr>
          <p:cNvSpPr>
            <a:spLocks noGrp="1"/>
          </p:cNvSpPr>
          <p:nvPr>
            <p:ph idx="1"/>
          </p:nvPr>
        </p:nvSpPr>
        <p:spPr>
          <a:xfrm>
            <a:off x="913794" y="2413837"/>
            <a:ext cx="10353762" cy="4058751"/>
          </a:xfrm>
        </p:spPr>
        <p:txBody>
          <a:bodyPr/>
          <a:lstStyle/>
          <a:p>
            <a:r>
              <a:rPr lang="en-US" dirty="0">
                <a:hlinkClick r:id="rId2"/>
              </a:rPr>
              <a:t>https://www.mrcad.</a:t>
            </a:r>
            <a:r>
              <a:rPr lang="en-US">
                <a:hlinkClick r:id="rId2"/>
              </a:rPr>
              <a:t>ir/product</a:t>
            </a:r>
            <a:r>
              <a:rPr lang="fa-IR" dirty="0">
                <a:hlinkClick r:id="rId2"/>
              </a:rPr>
              <a:t>/</a:t>
            </a:r>
            <a:r>
              <a:rPr lang="en-US" dirty="0">
                <a:hlinkClick r:id="rId2"/>
              </a:rPr>
              <a:t>3319</a:t>
            </a:r>
            <a:r>
              <a:rPr lang="fa-IR" dirty="0">
                <a:hlinkClick r:id="rId2"/>
              </a:rPr>
              <a:t>/</a:t>
            </a:r>
            <a:endParaRPr lang="en-US" dirty="0"/>
          </a:p>
        </p:txBody>
      </p:sp>
      <p:pic>
        <p:nvPicPr>
          <p:cNvPr id="4" name="Picture 3">
            <a:extLst>
              <a:ext uri="{FF2B5EF4-FFF2-40B4-BE49-F238E27FC236}">
                <a16:creationId xmlns:a16="http://schemas.microsoft.com/office/drawing/2014/main" id="{48344BCD-317F-4598-9670-686AA4217F47}"/>
              </a:ext>
            </a:extLst>
          </p:cNvPr>
          <p:cNvPicPr>
            <a:picLocks noChangeAspect="1"/>
          </p:cNvPicPr>
          <p:nvPr/>
        </p:nvPicPr>
        <p:blipFill>
          <a:blip r:embed="rId3"/>
          <a:stretch>
            <a:fillRect/>
          </a:stretch>
        </p:blipFill>
        <p:spPr>
          <a:xfrm>
            <a:off x="82710" y="-63919"/>
            <a:ext cx="1662169" cy="1347037"/>
          </a:xfrm>
          <a:prstGeom prst="rect">
            <a:avLst/>
          </a:prstGeom>
        </p:spPr>
      </p:pic>
    </p:spTree>
    <p:extLst>
      <p:ext uri="{BB962C8B-B14F-4D97-AF65-F5344CB8AC3E}">
        <p14:creationId xmlns:p14="http://schemas.microsoft.com/office/powerpoint/2010/main" val="3878211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347</TotalTime>
  <Words>738</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Calisto MT</vt:lpstr>
      <vt:lpstr>Wingdings 2</vt:lpstr>
      <vt:lpstr>Slate</vt:lpstr>
      <vt:lpstr>منبع دو جداره</vt:lpstr>
      <vt:lpstr>منبع دو جداره چیست؟</vt:lpstr>
      <vt:lpstr>منبع دوجداره چیست؟</vt:lpstr>
      <vt:lpstr>انواع منبع دوجداره</vt:lpstr>
      <vt:lpstr>اجزای منبع دوجداره</vt:lpstr>
      <vt:lpstr>جهت دانلود فایل کامل این پروژه بر روی لینک زیر کلیک کنید</vt:lpstr>
    </vt:vector>
  </TitlesOfParts>
  <Company>NPSoft.ir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منبع دو جداره</dc:title>
  <dc:creator>mrcad,ir</dc:creator>
  <cp:keywords>mrcad.ir</cp:keywords>
  <cp:lastModifiedBy>Mr. CAD</cp:lastModifiedBy>
  <cp:revision>53</cp:revision>
  <dcterms:created xsi:type="dcterms:W3CDTF">2020-10-31T16:33:50Z</dcterms:created>
  <dcterms:modified xsi:type="dcterms:W3CDTF">2023-02-17T14:06:22Z</dcterms:modified>
</cp:coreProperties>
</file>