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9" r:id="rId6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3" autoAdjust="0"/>
    <p:restoredTop sz="94660"/>
  </p:normalViewPr>
  <p:slideViewPr>
    <p:cSldViewPr snapToGrid="0">
      <p:cViewPr varScale="1">
        <p:scale>
          <a:sx n="87" d="100"/>
          <a:sy n="87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FC40F98-EFCB-4599-937D-8F0569488734}" type="datetimeFigureOut">
              <a:rPr lang="fa-IR" smtClean="0"/>
              <a:t>27/07/1444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A65E2657-701F-4DEE-9B08-1DE2C9F9D0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5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CCE8-D9BA-41B3-8E33-511798B10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D8388-BC81-4242-AF8D-4FB9F4867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506A1-9357-4630-AC14-30432331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0BA1-A686-421C-A3C4-3C4838D0B459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8539D-DF20-452D-B948-0DD871756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7D79A-5795-4CD1-A73E-45E052B9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322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A91E-6C5F-4C32-9576-D9F2CA0C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20F3C-6EE0-40AC-B9B5-1CB790A43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CD6B0-75F5-4335-902E-572CECB3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B899-BDF4-4CB6-8CCD-72DC17F0FF1B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DFE1C-AB66-42CF-995C-C9AFB3ADA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6DFE9-6501-41DE-BDC5-A49CE732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655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D5DC8-EDA5-46E6-B17C-B4FB4BA71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E4634-C800-4240-BCF4-ECCBD3C1C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071F9-9A81-4C9D-B97A-1F1520BF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CE49-18B2-4383-8EF7-CA1503B05757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926D3-7D55-48C7-A5CC-B3A1E05C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F0788-39A0-48EC-B466-22AC63BD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63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E1ED-DF41-4A14-85A2-7A6C5B9D6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3B8C5-F963-45A3-93D9-DCE5B1EBB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B9289-128C-41CB-86B3-BEB65DFE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85DC-6723-4B7F-B73E-ECCC4915A01D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94C60-FED7-4FAB-A78A-4964E7F8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513BA-8F02-482E-9EBF-FC5F5661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327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CEE3-C173-410E-B93F-F8CBBA33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E3932-5299-4FE0-9C27-B824BB5B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58648-9E20-45D5-B1A9-AF131D73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2D25-2DC3-4FA9-8C7A-177A60083412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C797D-ADB0-4428-A68D-08789487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5A10E-1F5C-43F7-817A-24DA2C9E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781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E4D51-32DE-4928-96A4-F9E319A8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C0F39-D3E5-47FF-96AF-8277D02BB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1B49A-82B7-4278-8133-32B72DFA2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A7000-85FA-402B-80A7-0B4932BF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839F-B3F4-48A5-B876-95ECB632A95E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B79B8-22E4-4C27-BD93-C26D3380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5E135-2087-475A-B5AD-C9E3B181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4090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8485E-BFED-4959-BF2A-A333A139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251EE-78B3-49FD-BFDE-C51C3B408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50CA9-4BD3-4958-88E0-BE499BFAC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3B7148-86F5-4195-BC71-B22B8DE12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71C9A-0259-4282-9E03-A7160AEBC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6597FD-4B7D-4D46-A144-5116EB23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08CC-FE75-4EFB-9E85-A6BDE90D6828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549D9-5FD1-4D53-B681-D0CAC8EA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23496-B13F-4632-B3DB-FF8B5FBA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235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8365-BB19-40A7-8AE3-509DF8E5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F8373-46EB-41B2-B727-AB732126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0BEC-3B08-4B7D-B6C9-19E5BAE05737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E7CB2-5D01-4B70-857B-434D04B1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3D073-4930-4564-A302-4EE98102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58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23ADC-1EE1-48F9-B57F-22B0DC4A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C510-E2B0-4BE4-B171-9FF854A6F181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A62AE-52D2-4DAF-A071-5AB3CA60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F1C45-BCA2-4A22-A20B-17068A64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136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C5BB-CF0A-46FB-A19E-05DF9091B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4A150-4D77-4B9C-B421-6203AD625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4C384-FA75-4DBE-BA6B-0B336AE6A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86FAD-C534-4059-BBF3-169AE097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34A4-9284-4259-B172-4F7CB1468D36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CB5C5-22ED-4456-9781-0D59DD34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2AA61-1233-4A0D-9D50-0A8B294E7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0150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3A35-16D7-4AB0-AF3E-754A7ECD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B387E-8AA7-478A-A94C-13177B75A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29FDC-D0A2-45FF-8582-3DA52F205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50BDC-A9B1-4688-A419-469F6E18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EB0-A731-4A77-A3C3-C1B4774239EB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A8C5B-23AA-4B7B-B9D7-50B92F4C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E5DDA-4F67-4208-BB35-B5D0306A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513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D117A-2C79-4DF1-8991-4ED1CF8E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CEC87-2D89-414B-BCE2-0C825D898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CA04-C8B2-47DE-BDE9-EC03666E7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A0AAF-3D34-46E3-ABFB-A20C38D57603}" type="datetime8">
              <a:rPr lang="fa-IR" smtClean="0"/>
              <a:t>17 فوريه 23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9B1BB-F517-4FCF-9D75-F453894AB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4E010-39D4-4E02-90BB-5A4E7C787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1F25A-6588-4370-AF95-E5BAFEC0FA0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49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374C09-038C-493F-8396-395C88FE2901}"/>
              </a:ext>
            </a:extLst>
          </p:cNvPr>
          <p:cNvSpPr/>
          <p:nvPr/>
        </p:nvSpPr>
        <p:spPr>
          <a:xfrm>
            <a:off x="2227634" y="1089498"/>
            <a:ext cx="885217" cy="58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C4CE6-2693-47BA-A3AB-8EA794062A6C}"/>
              </a:ext>
            </a:extLst>
          </p:cNvPr>
          <p:cNvSpPr txBox="1"/>
          <p:nvPr/>
        </p:nvSpPr>
        <p:spPr>
          <a:xfrm>
            <a:off x="6280727" y="-1547836"/>
            <a:ext cx="5343139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0000" dirty="0">
                <a:solidFill>
                  <a:schemeClr val="bg1"/>
                </a:solidFill>
                <a:latin typeface="S Besmellah 1" pitchFamily="2" charset="0"/>
              </a:rPr>
              <a:t>t</a:t>
            </a:r>
            <a:endParaRPr lang="fa-IR" sz="30000" dirty="0">
              <a:solidFill>
                <a:schemeClr val="bg1"/>
              </a:solidFill>
              <a:latin typeface="S Besmellah 1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1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7">
        <p:fade/>
      </p:transition>
    </mc:Choice>
    <mc:Fallback xmlns="">
      <p:transition spd="med" advTm="3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1380-F07D-41B9-B8E0-D7BA485BD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72" y="427722"/>
            <a:ext cx="10515600" cy="1530716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r" rtl="1"/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3200" b="1" dirty="0">
                <a:solidFill>
                  <a:schemeClr val="bg1"/>
                </a:solidFill>
                <a:effectLst>
                  <a:glow rad="63500">
                    <a:schemeClr val="bg2">
                      <a:lumMod val="25000"/>
                      <a:alpha val="40000"/>
                    </a:schemeClr>
                  </a:glow>
                </a:effectLst>
                <a:cs typeface="B Titr" panose="00000700000000000000" pitchFamily="2" charset="-78"/>
              </a:rPr>
              <a:t>چرخ دنده ساده </a:t>
            </a:r>
            <a:br>
              <a:rPr lang="fa-IR" sz="3200" b="1" dirty="0">
                <a:solidFill>
                  <a:schemeClr val="bg1"/>
                </a:solidFill>
                <a:effectLst>
                  <a:glow rad="63500">
                    <a:schemeClr val="bg2">
                      <a:lumMod val="25000"/>
                      <a:alpha val="40000"/>
                    </a:schemeClr>
                  </a:glow>
                </a:effectLst>
                <a:cs typeface="B Titr" panose="00000700000000000000" pitchFamily="2" charset="-78"/>
              </a:rPr>
            </a:br>
            <a:endParaRPr lang="fa-IR" dirty="0">
              <a:solidFill>
                <a:schemeClr val="bg1"/>
              </a:solidFill>
              <a:effectLst>
                <a:glow rad="63500">
                  <a:schemeClr val="bg2">
                    <a:lumMod val="25000"/>
                    <a:alpha val="40000"/>
                  </a:schemeClr>
                </a:glow>
              </a:effectLst>
              <a:cs typeface="B Titr" panose="000007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65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287">
        <p159:morph option="byObject"/>
      </p:transition>
    </mc:Choice>
    <mc:Fallback xmlns="">
      <p:transition spd="slow" advTm="5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01016200509492_by_VideoShow-forSTART_Trim">
            <a:hlinkClick r:id="" action="ppaction://media"/>
            <a:extLst>
              <a:ext uri="{FF2B5EF4-FFF2-40B4-BE49-F238E27FC236}">
                <a16:creationId xmlns:a16="http://schemas.microsoft.com/office/drawing/2014/main" id="{DA8ECCEE-68F4-4BFE-A8EE-6AE700331D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83" y="711631"/>
            <a:ext cx="12001835" cy="5434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5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792">
        <p:fade/>
      </p:transition>
    </mc:Choice>
    <mc:Fallback xmlns="">
      <p:transition spd="med" advTm="113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93" objId="2"/>
        <p14:stopEvt time="11138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9087B-6D4C-4ED5-856F-C319808DC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143" y="622621"/>
            <a:ext cx="10737715" cy="5612759"/>
          </a:xfrm>
        </p:spPr>
        <p:txBody>
          <a:bodyPr/>
          <a:lstStyle/>
          <a:p>
            <a:pPr marL="457200" lvl="1" indent="0" algn="r" rtl="1">
              <a:lnSpc>
                <a:spcPct val="150000"/>
              </a:lnSpc>
              <a:buNone/>
            </a:pPr>
            <a:r>
              <a:rPr lang="fa-IR" sz="3200" b="1" dirty="0">
                <a:cs typeface="B Nazanin" panose="00000400000000000000" pitchFamily="2" charset="-78"/>
              </a:rPr>
              <a:t>کاربرد چرخ دنده:</a:t>
            </a:r>
          </a:p>
          <a:p>
            <a:pPr marL="457200" lvl="1" indent="0" algn="r" rtl="1">
              <a:lnSpc>
                <a:spcPct val="150000"/>
              </a:lnSpc>
              <a:buNone/>
            </a:pPr>
            <a:r>
              <a:rPr lang="fa-IR" sz="3200" dirty="0">
                <a:cs typeface="B Nazanin" panose="00000400000000000000" pitchFamily="2" charset="-78"/>
              </a:rPr>
              <a:t>انتقال قدرت یا حرکت بین دو محور گردان</a:t>
            </a:r>
          </a:p>
          <a:p>
            <a:pPr marL="457200" lvl="1" indent="0" algn="r" rtl="1">
              <a:lnSpc>
                <a:spcPct val="150000"/>
              </a:lnSpc>
              <a:buNone/>
            </a:pPr>
            <a:endParaRPr lang="fa-IR" sz="3200" b="1" dirty="0">
              <a:cs typeface="B Nazanin" panose="00000400000000000000" pitchFamily="2" charset="-78"/>
            </a:endParaRPr>
          </a:p>
          <a:p>
            <a:pPr marL="457200" lvl="1" indent="0" algn="r" rtl="1">
              <a:lnSpc>
                <a:spcPct val="150000"/>
              </a:lnSpc>
              <a:buNone/>
            </a:pPr>
            <a:r>
              <a:rPr lang="fa-IR" sz="3200" dirty="0">
                <a:cs typeface="B Nazanin" panose="00000400000000000000" pitchFamily="2" charset="-78"/>
              </a:rPr>
              <a:t>برای انتقال قدرت از وسایل دیگری مثل تسمه </a:t>
            </a:r>
            <a:r>
              <a:rPr lang="en-US" dirty="0">
                <a:cs typeface="+mj-cs"/>
              </a:rPr>
              <a:t>(Belt) </a:t>
            </a:r>
            <a:r>
              <a:rPr lang="fa-IR" sz="2800" dirty="0">
                <a:cs typeface="+mj-cs"/>
              </a:rPr>
              <a:t> </a:t>
            </a:r>
            <a:r>
              <a:rPr lang="fa-IR" sz="3200" dirty="0">
                <a:cs typeface="B Nazanin" panose="00000400000000000000" pitchFamily="2" charset="-78"/>
              </a:rPr>
              <a:t>یا زنجیر و چرخ زنجیر </a:t>
            </a:r>
            <a:r>
              <a:rPr lang="en-US" dirty="0">
                <a:cs typeface="B Nazanin" panose="00000400000000000000" pitchFamily="2" charset="-78"/>
              </a:rPr>
              <a:t>(chain drive) 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هم می توان استفاده نمود که در </a:t>
            </a:r>
            <a:r>
              <a:rPr lang="fa-IR" sz="2800" dirty="0" err="1">
                <a:cs typeface="B Nazanin" panose="00000400000000000000" pitchFamily="2" charset="-78"/>
              </a:rPr>
              <a:t>مواردی</a:t>
            </a:r>
            <a:r>
              <a:rPr lang="fa-IR" sz="2800" dirty="0">
                <a:cs typeface="B Nazanin" panose="00000400000000000000" pitchFamily="2" charset="-78"/>
              </a:rPr>
              <a:t> هزینه کمتری نسبت به چرخ دنده دارد و زمانی کاربرد دارند که محور ها در فاصله زیادی نسبت به هم قرار بگیرند.</a:t>
            </a:r>
            <a:endParaRPr lang="fa-IR" sz="3200" dirty="0">
              <a:cs typeface="+mj-cs"/>
            </a:endParaRPr>
          </a:p>
          <a:p>
            <a:pPr marL="457200" lvl="1" indent="0" algn="r" rtl="1">
              <a:lnSpc>
                <a:spcPct val="150000"/>
              </a:lnSpc>
              <a:buNone/>
            </a:pPr>
            <a:endParaRPr lang="fa-IR" sz="3200" b="1" dirty="0">
              <a:cs typeface="B Nazanin" panose="00000400000000000000" pitchFamily="2" charset="-78"/>
            </a:endParaRPr>
          </a:p>
          <a:p>
            <a:pPr marL="457200" lvl="1" indent="0" algn="r" rtl="1">
              <a:lnSpc>
                <a:spcPct val="150000"/>
              </a:lnSpc>
              <a:buNone/>
            </a:pPr>
            <a:endParaRPr lang="fa-IR" b="1" dirty="0">
              <a:cs typeface="B Nazanin" panose="000004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7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50">
        <p:fade/>
      </p:transition>
    </mc:Choice>
    <mc:Fallback xmlns="">
      <p:transition spd="med" advTm="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9087B-6D4C-4ED5-856F-C319808DC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725" y="715033"/>
            <a:ext cx="5633126" cy="5622486"/>
          </a:xfrm>
        </p:spPr>
        <p:txBody>
          <a:bodyPr>
            <a:normAutofit/>
          </a:bodyPr>
          <a:lstStyle/>
          <a:p>
            <a:pPr marL="457200" lvl="1" indent="0" algn="r" rtl="1">
              <a:lnSpc>
                <a:spcPct val="150000"/>
              </a:lnSpc>
              <a:buNone/>
            </a:pPr>
            <a:r>
              <a:rPr lang="fa-IR" sz="3200" b="1" dirty="0">
                <a:cs typeface="B Nazanin" panose="00000400000000000000" pitchFamily="2" charset="-78"/>
              </a:rPr>
              <a:t>معایب چرخ دنده </a:t>
            </a:r>
          </a:p>
          <a:p>
            <a:pPr lvl="1" algn="r" rtl="1">
              <a:lnSpc>
                <a:spcPct val="150000"/>
              </a:lnSpc>
            </a:pPr>
            <a:r>
              <a:rPr lang="fa-IR" sz="2800" dirty="0">
                <a:cs typeface="B Nazanin" panose="00000400000000000000" pitchFamily="2" charset="-78"/>
              </a:rPr>
              <a:t>داغ شدن و ایجاد حرارت در صورت عدم </a:t>
            </a:r>
            <a:r>
              <a:rPr lang="fa-IR" sz="2800" dirty="0" err="1">
                <a:cs typeface="B Nazanin" panose="00000400000000000000" pitchFamily="2" charset="-78"/>
              </a:rPr>
              <a:t>روغنکاری</a:t>
            </a:r>
            <a:endParaRPr lang="fa-IR" sz="2800" dirty="0">
              <a:cs typeface="B Nazanin" panose="00000400000000000000" pitchFamily="2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sz="2800" dirty="0">
                <a:cs typeface="B Nazanin" panose="00000400000000000000" pitchFamily="2" charset="-78"/>
              </a:rPr>
              <a:t>ایجاد سر و صدای زیاد</a:t>
            </a:r>
          </a:p>
          <a:p>
            <a:pPr lvl="1" algn="r" rtl="1">
              <a:lnSpc>
                <a:spcPct val="150000"/>
              </a:lnSpc>
            </a:pPr>
            <a:r>
              <a:rPr lang="fa-IR" sz="2800" dirty="0">
                <a:cs typeface="B Nazanin" panose="00000400000000000000" pitchFamily="2" charset="-78"/>
              </a:rPr>
              <a:t>ترک خوردن و پوسته </a:t>
            </a:r>
            <a:r>
              <a:rPr lang="fa-IR" sz="2800" dirty="0" err="1">
                <a:cs typeface="B Nazanin" panose="00000400000000000000" pitchFamily="2" charset="-78"/>
              </a:rPr>
              <a:t>پوسته</a:t>
            </a:r>
            <a:r>
              <a:rPr lang="fa-IR" sz="2800" dirty="0">
                <a:cs typeface="B Nazanin" panose="00000400000000000000" pitchFamily="2" charset="-78"/>
              </a:rPr>
              <a:t> شدن</a:t>
            </a:r>
          </a:p>
          <a:p>
            <a:pPr lvl="1" algn="r" rtl="1">
              <a:lnSpc>
                <a:spcPct val="150000"/>
              </a:lnSpc>
            </a:pPr>
            <a:r>
              <a:rPr lang="fa-IR" sz="2800" dirty="0">
                <a:cs typeface="B Nazanin" panose="00000400000000000000" pitchFamily="2" charset="-78"/>
              </a:rPr>
              <a:t>ساییدگی دنده ها</a:t>
            </a:r>
          </a:p>
          <a:p>
            <a:pPr lvl="1" algn="r" rtl="1">
              <a:lnSpc>
                <a:spcPct val="150000"/>
              </a:lnSpc>
            </a:pPr>
            <a:endParaRPr lang="fa-IR" sz="2800" dirty="0">
              <a:cs typeface="B Nazanin" panose="00000400000000000000" pitchFamily="2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ADC1D5-DC51-4492-886E-7058254F0C0A}"/>
              </a:ext>
            </a:extLst>
          </p:cNvPr>
          <p:cNvSpPr txBox="1">
            <a:spLocks/>
          </p:cNvSpPr>
          <p:nvPr/>
        </p:nvSpPr>
        <p:spPr>
          <a:xfrm>
            <a:off x="6096000" y="715033"/>
            <a:ext cx="5633126" cy="5622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3200" b="1" dirty="0">
                <a:cs typeface="B Nazanin" panose="00000400000000000000" pitchFamily="2" charset="-78"/>
              </a:rPr>
              <a:t>مزایای چرخ دنده </a:t>
            </a:r>
          </a:p>
          <a:p>
            <a:pPr lvl="1" algn="r" rtl="1">
              <a:lnSpc>
                <a:spcPct val="150000"/>
              </a:lnSpc>
            </a:pPr>
            <a:r>
              <a:rPr lang="fa-IR" sz="2800" dirty="0">
                <a:cs typeface="B Nazanin" panose="00000400000000000000" pitchFamily="2" charset="-78"/>
              </a:rPr>
              <a:t>انتقال نیرو بیشتر</a:t>
            </a:r>
          </a:p>
          <a:p>
            <a:pPr lvl="1" algn="r" rtl="1">
              <a:lnSpc>
                <a:spcPct val="150000"/>
              </a:lnSpc>
            </a:pPr>
            <a:r>
              <a:rPr lang="fa-IR" sz="2800" dirty="0">
                <a:cs typeface="B Nazanin" panose="00000400000000000000" pitchFamily="2" charset="-78"/>
              </a:rPr>
              <a:t>اتلاف نیرو کمتر </a:t>
            </a:r>
          </a:p>
          <a:p>
            <a:pPr marL="457200" lvl="1" indent="0" algn="r" rtl="1">
              <a:lnSpc>
                <a:spcPct val="150000"/>
              </a:lnSpc>
              <a:buNone/>
            </a:pPr>
            <a:r>
              <a:rPr lang="fa-IR" sz="2800" dirty="0">
                <a:cs typeface="B Nazanin" panose="00000400000000000000" pitchFamily="2" charset="-78"/>
              </a:rPr>
              <a:t>(بازده چرخ دنده ساده 98%)</a:t>
            </a:r>
          </a:p>
          <a:p>
            <a:pPr lvl="1" algn="r" rtl="1">
              <a:lnSpc>
                <a:spcPct val="150000"/>
              </a:lnSpc>
            </a:pPr>
            <a:r>
              <a:rPr lang="fa-IR" sz="2800" dirty="0">
                <a:cs typeface="B Nazanin" panose="00000400000000000000" pitchFamily="2" charset="-78"/>
              </a:rPr>
              <a:t>انتقال نیرو در محور های مختلف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9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18">
        <p:fade/>
      </p:transition>
    </mc:Choice>
    <mc:Fallback xmlns="">
      <p:transition spd="med" advTm="9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4|1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117</Words>
  <Application>Microsoft Office PowerPoint</Application>
  <PresentationFormat>Widescreen</PresentationFormat>
  <Paragraphs>16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 Besmellah 1</vt:lpstr>
      <vt:lpstr>Office Theme</vt:lpstr>
      <vt:lpstr>PowerPoint Presentation</vt:lpstr>
      <vt:lpstr> چرخ دنده ساده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mrcad.ir</dc:creator>
  <cp:keywords>mrcad.ir</cp:keywords>
  <cp:lastModifiedBy>Mr. CAD</cp:lastModifiedBy>
  <cp:revision>36</cp:revision>
  <dcterms:created xsi:type="dcterms:W3CDTF">2020-10-11T17:16:53Z</dcterms:created>
  <dcterms:modified xsi:type="dcterms:W3CDTF">2023-02-17T14:28:36Z</dcterms:modified>
</cp:coreProperties>
</file>